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394" r:id="rId3"/>
    <p:sldId id="481" r:id="rId4"/>
    <p:sldId id="466" r:id="rId5"/>
    <p:sldId id="479" r:id="rId6"/>
    <p:sldId id="502" r:id="rId7"/>
    <p:sldId id="503" r:id="rId8"/>
    <p:sldId id="504" r:id="rId9"/>
    <p:sldId id="506" r:id="rId10"/>
    <p:sldId id="505" r:id="rId11"/>
    <p:sldId id="507" r:id="rId12"/>
    <p:sldId id="508" r:id="rId13"/>
    <p:sldId id="509" r:id="rId14"/>
    <p:sldId id="510" r:id="rId15"/>
    <p:sldId id="511" r:id="rId16"/>
    <p:sldId id="512" r:id="rId17"/>
    <p:sldId id="513" r:id="rId18"/>
    <p:sldId id="468" r:id="rId19"/>
    <p:sldId id="469" r:id="rId20"/>
    <p:sldId id="473" r:id="rId21"/>
    <p:sldId id="470" r:id="rId22"/>
    <p:sldId id="514" r:id="rId23"/>
    <p:sldId id="480" r:id="rId24"/>
    <p:sldId id="352" r:id="rId25"/>
    <p:sldId id="39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0" autoAdjust="0"/>
    <p:restoredTop sz="94595" autoAdjust="0"/>
  </p:normalViewPr>
  <p:slideViewPr>
    <p:cSldViewPr>
      <p:cViewPr varScale="1">
        <p:scale>
          <a:sx n="88" d="100"/>
          <a:sy n="88" d="100"/>
        </p:scale>
        <p:origin x="48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26-Jun-17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26-Jun-17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950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427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1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8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9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77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988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3.jpeg"/><Relationship Id="rId5" Type="http://schemas.openxmlformats.org/officeDocument/2006/relationships/image" Target="../media/image48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635/databases-frameworks-hibernate-and-spring-data-june-20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uni.bg/foru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www.heidisql.com/download.php" TargetMode="External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www.jetbrains.com/idea/?fromMenu" TargetMode="External"/><Relationship Id="rId4" Type="http://schemas.openxmlformats.org/officeDocument/2006/relationships/hyperlink" Target="https://dev.mysql.com/downloads/mysql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08185" y="413191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Databases </a:t>
            </a:r>
            <a:r>
              <a:rPr lang="en-US" dirty="0" smtClean="0"/>
              <a:t>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01979" y="1535896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2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51961">
            <a:off x="5320240" y="3852637"/>
            <a:ext cx="294106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  <a:r>
              <a:rPr lang="en-US" dirty="0"/>
              <a:t>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315420"/>
            <a:ext cx="1917460" cy="1917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4449118"/>
            <a:ext cx="1987646" cy="19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7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50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 smtClean="0"/>
              <a:t>(onsite </a:t>
            </a:r>
            <a:r>
              <a:rPr lang="en-US" dirty="0"/>
              <a:t>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 smtClean="0"/>
              <a:t>26-Jun-2017 </a:t>
            </a:r>
            <a:r>
              <a:rPr lang="en-US" dirty="0"/>
              <a:t>– </a:t>
            </a:r>
            <a:r>
              <a:rPr lang="en-US" dirty="0" smtClean="0"/>
              <a:t>13-Aug-2017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82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6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0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90%</a:t>
            </a:r>
          </a:p>
          <a:p>
            <a:pPr lvl="1"/>
            <a:r>
              <a:rPr lang="en-US" dirty="0" smtClean="0"/>
              <a:t>Exercises &amp; Homework (+ Checks) – </a:t>
            </a:r>
            <a:r>
              <a:rPr lang="en-US" dirty="0"/>
              <a:t>10%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Presence </a:t>
            </a:r>
            <a:r>
              <a:rPr lang="en-US" dirty="0"/>
              <a:t>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0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activities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</a:t>
            </a:r>
            <a:r>
              <a:rPr lang="en-US" dirty="0" smtClean="0"/>
              <a:t>demos</a:t>
            </a:r>
            <a:endParaRPr lang="en-US" dirty="0"/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</a:t>
            </a:r>
            <a:r>
              <a:rPr lang="en-US" dirty="0" smtClean="0"/>
              <a:t>on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course page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softuni.bg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39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906279"/>
          </a:xfrm>
        </p:spPr>
        <p:txBody>
          <a:bodyPr/>
          <a:lstStyle/>
          <a:p>
            <a:r>
              <a:rPr lang="en-US" dirty="0" smtClean="0"/>
              <a:t>The Databases advanced – Hibernate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Sites</a:t>
            </a:r>
          </a:p>
        </p:txBody>
      </p:sp>
      <p:sp>
        <p:nvSpPr>
          <p:cNvPr id="6" name="Rounded Rectangle 6"/>
          <p:cNvSpPr/>
          <p:nvPr/>
        </p:nvSpPr>
        <p:spPr>
          <a:xfrm>
            <a:off x="379412" y="21336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</a:t>
            </a:r>
            <a:r>
              <a:rPr lang="en-US" sz="26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ttps://softuni.bg/trainings/1635/databases-frameworks-hibernate-and-spring-data-june-2017</a:t>
            </a:r>
            <a:endParaRPr lang="en-US" sz="26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Forum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60412" y="3966778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0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Databases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MySQL </a:t>
            </a:r>
            <a:r>
              <a:rPr lang="en-US" dirty="0"/>
              <a:t>Server &amp; </a:t>
            </a:r>
            <a:r>
              <a:rPr lang="en-US" dirty="0" smtClean="0"/>
              <a:t>Workbench | </a:t>
            </a:r>
            <a:r>
              <a:rPr lang="en-US" dirty="0">
                <a:hlinkClick r:id="rId3"/>
              </a:rPr>
              <a:t>HeidiSQL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4"/>
              </a:rPr>
              <a:t>https://dev.mysql.com/downloads/mysql/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IntelliJ IDEA – </a:t>
            </a:r>
            <a:r>
              <a:rPr lang="en-US" dirty="0" smtClean="0">
                <a:hlinkClick r:id="rId5"/>
              </a:rPr>
              <a:t>https://www.jetbrains.com/idea/?fromMenu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33" y="4471505"/>
            <a:ext cx="2723321" cy="140766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18" y="4343400"/>
            <a:ext cx="3983918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7859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https://softuni.bg/courses/databases-advanced-hibernate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499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9600" b="1" noProof="1" smtClean="0"/>
              <a:t>db-advance</a:t>
            </a:r>
            <a:r>
              <a:rPr lang="en-US" sz="9600" b="1" dirty="0" smtClean="0"/>
              <a:t>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7380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99535" b="1115"/>
          <a:stretch/>
        </p:blipFill>
        <p:spPr>
          <a:xfrm>
            <a:off x="2281758" y="902146"/>
            <a:ext cx="7542212" cy="367921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359024" y="902146"/>
            <a:ext cx="5591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 Advanced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04" y="730830"/>
            <a:ext cx="2402071" cy="2402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18" y="3303530"/>
            <a:ext cx="855972" cy="8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799599" cy="5173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 Advanced </a:t>
            </a:r>
            <a:r>
              <a:rPr lang="en-US" dirty="0"/>
              <a:t>course covers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Connecting to local DB </a:t>
            </a:r>
            <a:r>
              <a:rPr lang="en-US" dirty="0" smtClean="0"/>
              <a:t>instance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OOP Introduction for DB usage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ORM, Hibernate and Spring Data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Code-First </a:t>
            </a:r>
            <a:r>
              <a:rPr lang="en-US" dirty="0"/>
              <a:t>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Programming Patterns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Working with data in other formats (XML, JSON)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66" y="1578861"/>
            <a:ext cx="1905000" cy="1571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520" y="3886200"/>
            <a:ext cx="2032892" cy="20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6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62639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Vasil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Peevski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Senior Java Developer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 education platforms and personal </a:t>
            </a:r>
            <a:r>
              <a:rPr lang="en-US" sz="3200" noProof="1" smtClean="0"/>
              <a:t>development</a:t>
            </a:r>
            <a:endParaRPr lang="bg-BG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Interests</a:t>
            </a:r>
            <a:r>
              <a:rPr lang="bg-BG" sz="3200" noProof="1" smtClean="0"/>
              <a:t> </a:t>
            </a:r>
            <a:r>
              <a:rPr lang="en-US" sz="3200" noProof="1" smtClean="0"/>
              <a:t>in Spring Framework</a:t>
            </a:r>
            <a:r>
              <a:rPr lang="bg-BG" sz="3200" noProof="1" smtClean="0"/>
              <a:t>, </a:t>
            </a:r>
            <a:r>
              <a:rPr lang="en-US" sz="3200" noProof="1" smtClean="0"/>
              <a:t>Hibernate Framework, Maven, Jersey, Jackson, GSon</a:t>
            </a:r>
            <a:endParaRPr lang="en-GB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676400"/>
            <a:ext cx="289560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73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Ivanov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</a:t>
            </a:r>
            <a:r>
              <a:rPr lang="en-US" sz="3200" noProof="1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 smtClean="0"/>
              <a:t>Develops APIs and Libraries in his spare time</a:t>
            </a:r>
            <a:endParaRPr lang="en-US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Interests </a:t>
            </a:r>
            <a:r>
              <a:rPr lang="en-US" sz="3200" noProof="1"/>
              <a:t>in back-end web development</a:t>
            </a:r>
            <a:r>
              <a:rPr lang="bg-BG" sz="3200" noProof="1"/>
              <a:t>,</a:t>
            </a:r>
            <a:r>
              <a:rPr lang="en-US" sz="3200" noProof="1"/>
              <a:t> Spring</a:t>
            </a:r>
            <a:r>
              <a:rPr lang="bg-BG" sz="3200" noProof="1"/>
              <a:t>,</a:t>
            </a:r>
            <a:r>
              <a:rPr lang="en-GB" sz="3200" noProof="1"/>
              <a:t> Vert.x and Java Technologies in general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/>
          <a:stretch/>
        </p:blipFill>
        <p:spPr>
          <a:xfrm>
            <a:off x="8685212" y="1647695"/>
            <a:ext cx="2800724" cy="315290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2387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581</Words>
  <Application>Microsoft Office PowerPoint</Application>
  <PresentationFormat>Custom</PresentationFormat>
  <Paragraphs>146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Databases Advanced</vt:lpstr>
      <vt:lpstr>Table of Contents</vt:lpstr>
      <vt:lpstr>Questions</vt:lpstr>
      <vt:lpstr>SoftUni Diamond Partners</vt:lpstr>
      <vt:lpstr>Databases Advanced</vt:lpstr>
      <vt:lpstr>Course Topics</vt:lpstr>
      <vt:lpstr>The Trainers Team</vt:lpstr>
      <vt:lpstr>Trainers Team</vt:lpstr>
      <vt:lpstr>Trainers Team (2)</vt:lpstr>
      <vt:lpstr>Databases Advanced</vt:lpstr>
      <vt:lpstr>Training Duration and Schedule</vt:lpstr>
      <vt:lpstr>Why English?</vt:lpstr>
      <vt:lpstr>Your RFID Chip</vt:lpstr>
      <vt:lpstr>Databases Advanced</vt:lpstr>
      <vt:lpstr>Scoring System for the Course</vt:lpstr>
      <vt:lpstr>Homework Assignments &amp; Exercises</vt:lpstr>
      <vt:lpstr>Resources</vt:lpstr>
      <vt:lpstr>Course Web Sites</vt:lpstr>
      <vt:lpstr>Forum</vt:lpstr>
      <vt:lpstr>The Databases Basics Slides and Videos</vt:lpstr>
      <vt:lpstr>Recommended Software</vt:lpstr>
      <vt:lpstr>Introduction to Databases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advanced: Course Introduction</dc:title>
  <dc:subject>Programming Fundamentals Course</dc:subject>
  <dc:creator/>
  <cp:keywords>Entity framework, Hibernate, ADO.NET, JDBC, programming, Databases,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2017-06-26T08:46:44Z</dcterms:modified>
  <cp:category>computer programming;programming;Databases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